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451" r:id="rId2"/>
    <p:sldId id="466" r:id="rId3"/>
    <p:sldId id="465" r:id="rId4"/>
    <p:sldId id="460" r:id="rId5"/>
    <p:sldId id="467" r:id="rId6"/>
    <p:sldId id="468" r:id="rId7"/>
    <p:sldId id="464" r:id="rId8"/>
  </p:sldIdLst>
  <p:sldSz cx="9144000" cy="5143500" type="screen16x9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9FF33"/>
    <a:srgbClr val="5F3C09"/>
    <a:srgbClr val="473421"/>
    <a:srgbClr val="5D170B"/>
    <a:srgbClr val="1C1F5A"/>
    <a:srgbClr val="182659"/>
    <a:srgbClr val="CCFFCC"/>
    <a:srgbClr val="3399FF"/>
    <a:srgbClr val="00FFCC"/>
    <a:srgbClr val="00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78" autoAdjust="0"/>
    <p:restoredTop sz="96381" autoAdjust="0"/>
  </p:normalViewPr>
  <p:slideViewPr>
    <p:cSldViewPr>
      <p:cViewPr>
        <p:scale>
          <a:sx n="100" d="100"/>
          <a:sy n="100" d="100"/>
        </p:scale>
        <p:origin x="-1944" y="-990"/>
      </p:cViewPr>
      <p:guideLst>
        <p:guide orient="horz" pos="162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767" cy="496573"/>
          </a:xfrm>
          <a:prstGeom prst="rect">
            <a:avLst/>
          </a:prstGeom>
        </p:spPr>
        <p:txBody>
          <a:bodyPr vert="horz" lIns="90436" tIns="45218" rIns="90436" bIns="4521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288" y="0"/>
            <a:ext cx="2945767" cy="496573"/>
          </a:xfrm>
          <a:prstGeom prst="rect">
            <a:avLst/>
          </a:prstGeom>
        </p:spPr>
        <p:txBody>
          <a:bodyPr vert="horz" lIns="90436" tIns="45218" rIns="90436" bIns="4521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3CEBB2A-D9CD-4594-A062-C27F7DE67860}" type="datetimeFigureOut">
              <a:rPr lang="ru-RU"/>
              <a:pPr>
                <a:defRPr/>
              </a:pPr>
              <a:t>04.02.2019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6125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36" tIns="45218" rIns="90436" bIns="45218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418" y="4715827"/>
            <a:ext cx="5438464" cy="4467540"/>
          </a:xfrm>
          <a:prstGeom prst="rect">
            <a:avLst/>
          </a:prstGeom>
        </p:spPr>
        <p:txBody>
          <a:bodyPr vert="horz" lIns="90436" tIns="45218" rIns="90436" bIns="45218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42"/>
            <a:ext cx="2945767" cy="496573"/>
          </a:xfrm>
          <a:prstGeom prst="rect">
            <a:avLst/>
          </a:prstGeom>
        </p:spPr>
        <p:txBody>
          <a:bodyPr vert="horz" lIns="90436" tIns="45218" rIns="90436" bIns="4521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288" y="9430042"/>
            <a:ext cx="2945767" cy="496573"/>
          </a:xfrm>
          <a:prstGeom prst="rect">
            <a:avLst/>
          </a:prstGeom>
        </p:spPr>
        <p:txBody>
          <a:bodyPr vert="horz" lIns="90436" tIns="45218" rIns="90436" bIns="4521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C237B8C-E577-462D-8C81-EE5F1C174D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302667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696"/>
          <a:stretch>
            <a:fillRect/>
          </a:stretch>
        </p:blipFill>
        <p:spPr bwMode="auto">
          <a:xfrm>
            <a:off x="2339977" y="411958"/>
            <a:ext cx="6804025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80" y="401243"/>
            <a:ext cx="1381125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 userDrawn="1"/>
        </p:nvSpPr>
        <p:spPr>
          <a:xfrm>
            <a:off x="2339977" y="645320"/>
            <a:ext cx="6804025" cy="830997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95C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7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0138"/>
          <a:stretch>
            <a:fillRect/>
          </a:stretch>
        </p:blipFill>
        <p:spPr bwMode="auto">
          <a:xfrm>
            <a:off x="0" y="411958"/>
            <a:ext cx="735013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3288" y="1878368"/>
            <a:ext cx="6639192" cy="1102519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60500" y="3201516"/>
            <a:ext cx="6631980" cy="131445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A694CCE0-48FD-42D3-8127-6857E52889B4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A333A-271C-4D1B-9B66-9FE70D0A5C8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90691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591B155F-D0E4-4549-A2F7-AC21471AF8CA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A51D8-B27D-402D-88DE-93BCE44A2A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3033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6D94015C-88FD-47DC-91D8-42531EF27F9E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F2B3F-9934-439F-8618-BBE3F1D6AC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276935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E92D7353-5E02-4901-B7CB-746C1EF3FF27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7690E-8B7A-4A93-ADC2-91776E1D265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737786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415C54F3-3AA4-4864-B53F-58803E6B2B94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B23E2-CECA-4460-93F1-4CF5D31F41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411372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37854AC9-F31E-4252-A330-DC8C5FAD2258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48911-D48F-4910-95F3-2DC5FD86C7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26638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0CF289C9-D4F8-4F3E-A8DE-DBCA3628AE5F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94742-E142-4B3C-9DBA-762F25F0CC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584061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247E5189-8B93-469A-9B28-E3DA51C31276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D0B03-8EBA-429B-85E0-2486A21B0A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213307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BD6A5C24-D723-474F-9B7C-0FA8AE1236ED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6B8B5-CB9A-410F-8DED-03E92D4A42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681036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A44D0DC7-AD66-44DD-9D68-041219FEEB5D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DDF69-3F16-4D89-BDF7-1C44D4FE41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56393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 userDrawn="1"/>
        </p:nvSpPr>
        <p:spPr>
          <a:xfrm>
            <a:off x="250825" y="110729"/>
            <a:ext cx="8066088" cy="3226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309563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51570"/>
            <a:ext cx="8640960" cy="388843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DBB6C2A7-0D58-4F3A-A52D-14109749B5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1"/>
          </p:nvPr>
        </p:nvSpPr>
        <p:spPr>
          <a:xfrm>
            <a:off x="250825" y="4893469"/>
            <a:ext cx="1619250" cy="16311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9BAAC-F57D-4F37-BBAE-B25F9D8D07A7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2563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 userDrawn="1"/>
        </p:nvSpPr>
        <p:spPr>
          <a:xfrm>
            <a:off x="250825" y="111919"/>
            <a:ext cx="8066088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10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251520" y="1221600"/>
            <a:ext cx="4176464" cy="356439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4716016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3" name="Content Placeholder 2"/>
          <p:cNvSpPr>
            <a:spLocks noGrp="1"/>
          </p:cNvSpPr>
          <p:nvPr>
            <p:ph idx="15"/>
          </p:nvPr>
        </p:nvSpPr>
        <p:spPr>
          <a:xfrm>
            <a:off x="4716016" y="1221600"/>
            <a:ext cx="4176464" cy="356439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1957F347-3179-4DF9-91E5-9C06BEA41D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2308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 userDrawn="1"/>
        </p:nvSpPr>
        <p:spPr>
          <a:xfrm>
            <a:off x="250825" y="111919"/>
            <a:ext cx="8064500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9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251520" y="951570"/>
            <a:ext cx="4176464" cy="383442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4716016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3" name="Content Placeholder 2"/>
          <p:cNvSpPr>
            <a:spLocks noGrp="1"/>
          </p:cNvSpPr>
          <p:nvPr>
            <p:ph idx="15"/>
          </p:nvPr>
        </p:nvSpPr>
        <p:spPr>
          <a:xfrm>
            <a:off x="4716016" y="1221600"/>
            <a:ext cx="4176464" cy="356439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DF62188D-A74C-4BE5-9D34-7DD693D2AC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7327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+2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 userDrawn="1"/>
        </p:nvSpPr>
        <p:spPr>
          <a:xfrm>
            <a:off x="250825" y="111919"/>
            <a:ext cx="8064500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0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1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251520" y="1221600"/>
            <a:ext cx="4176464" cy="3564396"/>
          </a:xfrm>
          <a:solidFill>
            <a:srgbClr val="F3F3F3"/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4716016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3" name="Content Placeholder 2"/>
          <p:cNvSpPr>
            <a:spLocks noGrp="1"/>
          </p:cNvSpPr>
          <p:nvPr>
            <p:ph idx="15"/>
          </p:nvPr>
        </p:nvSpPr>
        <p:spPr>
          <a:xfrm>
            <a:off x="4716016" y="1221600"/>
            <a:ext cx="4176464" cy="1620180"/>
          </a:xfrm>
          <a:solidFill>
            <a:srgbClr val="F3F3F3"/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4716016" y="2906593"/>
            <a:ext cx="4176464" cy="252608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5" name="Content Placeholder 2"/>
          <p:cNvSpPr>
            <a:spLocks noGrp="1"/>
          </p:cNvSpPr>
          <p:nvPr>
            <p:ph idx="17"/>
          </p:nvPr>
        </p:nvSpPr>
        <p:spPr>
          <a:xfrm>
            <a:off x="4716016" y="3165816"/>
            <a:ext cx="4176464" cy="1620180"/>
          </a:xfrm>
          <a:solidFill>
            <a:srgbClr val="F3F3F3"/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F524BF35-0490-4955-B5EB-D73C26BA9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408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harts 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 userDrawn="1"/>
        </p:nvSpPr>
        <p:spPr>
          <a:xfrm>
            <a:off x="250825" y="111919"/>
            <a:ext cx="8064500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0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18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251528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3" name="Content Placeholder 2"/>
          <p:cNvSpPr>
            <a:spLocks noGrp="1"/>
          </p:cNvSpPr>
          <p:nvPr>
            <p:ph idx="15"/>
          </p:nvPr>
        </p:nvSpPr>
        <p:spPr>
          <a:xfrm>
            <a:off x="251528" y="1221600"/>
            <a:ext cx="4176464" cy="1620180"/>
          </a:xfrm>
          <a:solidFill>
            <a:srgbClr val="F3F3F3"/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251528" y="2906593"/>
            <a:ext cx="4176464" cy="252608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5" name="Content Placeholder 2"/>
          <p:cNvSpPr>
            <a:spLocks noGrp="1"/>
          </p:cNvSpPr>
          <p:nvPr>
            <p:ph idx="17"/>
          </p:nvPr>
        </p:nvSpPr>
        <p:spPr>
          <a:xfrm>
            <a:off x="251528" y="3165816"/>
            <a:ext cx="4176464" cy="1620180"/>
          </a:xfrm>
          <a:solidFill>
            <a:srgbClr val="F3F3F3"/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4708824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7" name="Content Placeholder 2"/>
          <p:cNvSpPr>
            <a:spLocks noGrp="1"/>
          </p:cNvSpPr>
          <p:nvPr>
            <p:ph idx="13"/>
          </p:nvPr>
        </p:nvSpPr>
        <p:spPr>
          <a:xfrm>
            <a:off x="4708824" y="1221600"/>
            <a:ext cx="4176464" cy="3564396"/>
          </a:xfrm>
          <a:solidFill>
            <a:srgbClr val="F3F3F3"/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6F5ED84C-BA6E-4278-ABAF-49B3184453B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7936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7"/>
          <p:cNvSpPr/>
          <p:nvPr userDrawn="1"/>
        </p:nvSpPr>
        <p:spPr>
          <a:xfrm>
            <a:off x="250825" y="111919"/>
            <a:ext cx="8064500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9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21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251520" y="1221600"/>
            <a:ext cx="4176464" cy="167418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4716016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3" name="Content Placeholder 2"/>
          <p:cNvSpPr>
            <a:spLocks noGrp="1"/>
          </p:cNvSpPr>
          <p:nvPr>
            <p:ph idx="15"/>
          </p:nvPr>
        </p:nvSpPr>
        <p:spPr>
          <a:xfrm>
            <a:off x="4716016" y="1221600"/>
            <a:ext cx="4176464" cy="167418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251520" y="294441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5" name="Content Placeholder 2"/>
          <p:cNvSpPr>
            <a:spLocks noGrp="1"/>
          </p:cNvSpPr>
          <p:nvPr>
            <p:ph idx="17"/>
          </p:nvPr>
        </p:nvSpPr>
        <p:spPr>
          <a:xfrm>
            <a:off x="251520" y="3214440"/>
            <a:ext cx="4176464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6" name="Content Placeholder 2"/>
          <p:cNvSpPr>
            <a:spLocks noGrp="1"/>
          </p:cNvSpPr>
          <p:nvPr>
            <p:ph idx="18"/>
          </p:nvPr>
        </p:nvSpPr>
        <p:spPr>
          <a:xfrm>
            <a:off x="4716016" y="294441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7" name="Content Placeholder 2"/>
          <p:cNvSpPr>
            <a:spLocks noGrp="1"/>
          </p:cNvSpPr>
          <p:nvPr>
            <p:ph idx="19"/>
          </p:nvPr>
        </p:nvSpPr>
        <p:spPr>
          <a:xfrm>
            <a:off x="4716016" y="3214440"/>
            <a:ext cx="4176464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20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C8935D5C-C26D-4F2D-9ABB-10C4B4926C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65814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x2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 userDrawn="1"/>
        </p:nvSpPr>
        <p:spPr>
          <a:xfrm>
            <a:off x="250825" y="111919"/>
            <a:ext cx="8064500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0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13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51570"/>
            <a:ext cx="8640480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251520" y="1221600"/>
            <a:ext cx="8633280" cy="167418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251520" y="294441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5" name="Content Placeholder 2"/>
          <p:cNvSpPr>
            <a:spLocks noGrp="1"/>
          </p:cNvSpPr>
          <p:nvPr>
            <p:ph idx="17"/>
          </p:nvPr>
        </p:nvSpPr>
        <p:spPr>
          <a:xfrm>
            <a:off x="251520" y="3214440"/>
            <a:ext cx="4176464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6" name="Content Placeholder 2"/>
          <p:cNvSpPr>
            <a:spLocks noGrp="1"/>
          </p:cNvSpPr>
          <p:nvPr>
            <p:ph idx="18"/>
          </p:nvPr>
        </p:nvSpPr>
        <p:spPr>
          <a:xfrm>
            <a:off x="4716016" y="294441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7" name="Content Placeholder 2"/>
          <p:cNvSpPr>
            <a:spLocks noGrp="1"/>
          </p:cNvSpPr>
          <p:nvPr>
            <p:ph idx="19"/>
          </p:nvPr>
        </p:nvSpPr>
        <p:spPr>
          <a:xfrm>
            <a:off x="4716016" y="3214440"/>
            <a:ext cx="4176464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20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39E37EB9-D522-4F3D-8924-F8D8BB7130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97157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7"/>
          <p:cNvSpPr/>
          <p:nvPr userDrawn="1"/>
        </p:nvSpPr>
        <p:spPr>
          <a:xfrm>
            <a:off x="250825" y="111919"/>
            <a:ext cx="8064500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7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26" name="TextBox 25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2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51570"/>
            <a:ext cx="2808312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251520" y="1221600"/>
            <a:ext cx="2808312" cy="167418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251520" y="2944410"/>
            <a:ext cx="2808312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5" name="Content Placeholder 2"/>
          <p:cNvSpPr>
            <a:spLocks noGrp="1"/>
          </p:cNvSpPr>
          <p:nvPr>
            <p:ph idx="17"/>
          </p:nvPr>
        </p:nvSpPr>
        <p:spPr>
          <a:xfrm>
            <a:off x="251520" y="3214440"/>
            <a:ext cx="2808312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8"/>
          </p:nvPr>
        </p:nvSpPr>
        <p:spPr>
          <a:xfrm>
            <a:off x="6084168" y="951570"/>
            <a:ext cx="2808312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9" name="Content Placeholder 2"/>
          <p:cNvSpPr>
            <a:spLocks noGrp="1"/>
          </p:cNvSpPr>
          <p:nvPr>
            <p:ph idx="19"/>
          </p:nvPr>
        </p:nvSpPr>
        <p:spPr>
          <a:xfrm>
            <a:off x="6084168" y="1221600"/>
            <a:ext cx="2808312" cy="167418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20"/>
          </p:nvPr>
        </p:nvSpPr>
        <p:spPr>
          <a:xfrm>
            <a:off x="6084168" y="2944410"/>
            <a:ext cx="2808312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21" name="Content Placeholder 2"/>
          <p:cNvSpPr>
            <a:spLocks noGrp="1"/>
          </p:cNvSpPr>
          <p:nvPr>
            <p:ph idx="21"/>
          </p:nvPr>
        </p:nvSpPr>
        <p:spPr>
          <a:xfrm>
            <a:off x="6084168" y="3214440"/>
            <a:ext cx="2808312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idx="22"/>
          </p:nvPr>
        </p:nvSpPr>
        <p:spPr>
          <a:xfrm>
            <a:off x="3131840" y="951570"/>
            <a:ext cx="2880320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23" name="Content Placeholder 2"/>
          <p:cNvSpPr>
            <a:spLocks noGrp="1"/>
          </p:cNvSpPr>
          <p:nvPr>
            <p:ph idx="23"/>
          </p:nvPr>
        </p:nvSpPr>
        <p:spPr>
          <a:xfrm>
            <a:off x="3131840" y="1221600"/>
            <a:ext cx="2880320" cy="167418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idx="24"/>
          </p:nvPr>
        </p:nvSpPr>
        <p:spPr>
          <a:xfrm>
            <a:off x="3131840" y="2944410"/>
            <a:ext cx="2880320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25" name="Content Placeholder 2"/>
          <p:cNvSpPr>
            <a:spLocks noGrp="1"/>
          </p:cNvSpPr>
          <p:nvPr>
            <p:ph idx="25"/>
          </p:nvPr>
        </p:nvSpPr>
        <p:spPr>
          <a:xfrm>
            <a:off x="3131840" y="3214440"/>
            <a:ext cx="2880320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Slide Number Placeholder 5"/>
          <p:cNvSpPr>
            <a:spLocks noGrp="1"/>
          </p:cNvSpPr>
          <p:nvPr>
            <p:ph type="sldNum" sz="quarter" idx="26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6D9C3377-7BB9-4FF5-8A82-832C3976FD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48764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  <a:endParaRPr lang="ru-RU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  <a:endParaRPr lang="ru-RU" altLang="ru-RU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1DE4991-9555-4DA5-83FF-21BCAFE75E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468313" y="4731544"/>
            <a:ext cx="2232025" cy="270272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4F4A4D">
                    <a:lumMod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E64232-BEB6-4AEE-AD1A-1E98B2383B22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  <p:sldLayoutId id="2147483856" r:id="rId16"/>
    <p:sldLayoutId id="2147483857" r:id="rId17"/>
    <p:sldLayoutId id="2147483858" r:id="rId18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003C8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58C4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indent="-342900" algn="l" rtl="0" eaLnBrk="0" fontAlgn="base" hangingPunct="0">
        <a:spcBef>
          <a:spcPct val="20000"/>
        </a:spcBef>
        <a:spcAft>
          <a:spcPct val="0"/>
        </a:spcAft>
        <a:buClr>
          <a:srgbClr val="0058C4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>
            <a:spLocks noChangeArrowheads="1"/>
          </p:cNvSpPr>
          <p:nvPr/>
        </p:nvSpPr>
        <p:spPr bwMode="gray">
          <a:xfrm>
            <a:off x="1071538" y="2928922"/>
            <a:ext cx="7500990" cy="1928844"/>
          </a:xfrm>
          <a:prstGeom prst="rect">
            <a:avLst/>
          </a:prstGeom>
          <a:gradFill>
            <a:gsLst>
              <a:gs pos="43000">
                <a:srgbClr val="FFFFFF"/>
              </a:gs>
              <a:gs pos="100000">
                <a:srgbClr val="7D8496"/>
              </a:gs>
              <a:gs pos="96000">
                <a:srgbClr val="E6E6E6"/>
              </a:gs>
              <a:gs pos="94000">
                <a:schemeClr val="bg1">
                  <a:lumMod val="85000"/>
                </a:schemeClr>
              </a:gs>
              <a:gs pos="100000">
                <a:srgbClr val="E6E6E6"/>
              </a:gs>
            </a:gsLst>
            <a:lin ang="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4" name="Shape 85"/>
          <p:cNvSpPr/>
          <p:nvPr/>
        </p:nvSpPr>
        <p:spPr>
          <a:xfrm>
            <a:off x="0" y="214296"/>
            <a:ext cx="9144000" cy="627534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72528" y="4767264"/>
            <a:ext cx="357190" cy="273844"/>
          </a:xfrm>
        </p:spPr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5" name="Нашивка 4"/>
          <p:cNvSpPr/>
          <p:nvPr/>
        </p:nvSpPr>
        <p:spPr>
          <a:xfrm>
            <a:off x="0" y="0"/>
            <a:ext cx="9144000" cy="928676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ДОБРОЖЕЛАТЕЛЬНАЯ ШКОЛА»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5715008" y="214296"/>
            <a:ext cx="1857388" cy="714380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sz="1400" b="1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21" name="Shape 85"/>
          <p:cNvSpPr/>
          <p:nvPr/>
        </p:nvSpPr>
        <p:spPr>
          <a:xfrm>
            <a:off x="0" y="5087470"/>
            <a:ext cx="9144000" cy="56030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pic>
        <p:nvPicPr>
          <p:cNvPr id="4" name="Picture 2" descr="d:\Users\snitko\Desktop\targetfund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786064"/>
            <a:ext cx="6429420" cy="2857502"/>
          </a:xfrm>
          <a:prstGeom prst="rect">
            <a:avLst/>
          </a:prstGeom>
          <a:noFill/>
        </p:spPr>
      </p:pic>
      <p:sp>
        <p:nvSpPr>
          <p:cNvPr id="23" name="Rectangle 24"/>
          <p:cNvSpPr>
            <a:spLocks noChangeArrowheads="1"/>
          </p:cNvSpPr>
          <p:nvPr/>
        </p:nvSpPr>
        <p:spPr bwMode="gray">
          <a:xfrm flipH="1">
            <a:off x="1000100" y="1214428"/>
            <a:ext cx="7000924" cy="1857388"/>
          </a:xfrm>
          <a:prstGeom prst="rect">
            <a:avLst/>
          </a:prstGeom>
          <a:gradFill>
            <a:gsLst>
              <a:gs pos="43000">
                <a:srgbClr val="FFFFFF"/>
              </a:gs>
              <a:gs pos="100000">
                <a:srgbClr val="7D8496"/>
              </a:gs>
              <a:gs pos="96000">
                <a:srgbClr val="E6E6E6"/>
              </a:gs>
              <a:gs pos="94000">
                <a:schemeClr val="bg1">
                  <a:lumMod val="85000"/>
                </a:schemeClr>
              </a:gs>
              <a:gs pos="100000">
                <a:srgbClr val="E6E6E6"/>
              </a:gs>
            </a:gsLst>
            <a:lin ang="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indent="361950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Миссия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: </a:t>
            </a:r>
            <a:endParaRPr lang="ru-RU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</a:endParaRPr>
          </a:p>
          <a:p>
            <a:pPr indent="361950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«Доброжелательная школа» - пространство широких </a:t>
            </a:r>
          </a:p>
          <a:p>
            <a:pPr indent="361950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возможностей для всех, где признается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самоценность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 каждого,</a:t>
            </a:r>
          </a:p>
          <a:p>
            <a:pPr indent="361950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где хочется быть, учиться и учить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54"/>
          <p:cNvSpPr>
            <a:spLocks noChangeArrowheads="1"/>
          </p:cNvSpPr>
          <p:nvPr/>
        </p:nvSpPr>
        <p:spPr bwMode="gray">
          <a:xfrm>
            <a:off x="1142976" y="4643452"/>
            <a:ext cx="2500330" cy="500048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Shape 85"/>
          <p:cNvSpPr/>
          <p:nvPr/>
        </p:nvSpPr>
        <p:spPr>
          <a:xfrm>
            <a:off x="0" y="214296"/>
            <a:ext cx="9144000" cy="627534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72528" y="4767264"/>
            <a:ext cx="357190" cy="273844"/>
          </a:xfrm>
        </p:spPr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5" name="Нашивка 4"/>
          <p:cNvSpPr/>
          <p:nvPr/>
        </p:nvSpPr>
        <p:spPr>
          <a:xfrm>
            <a:off x="0" y="0"/>
            <a:ext cx="8929718" cy="928676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ОБРАЗ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«ДОБРОЖЕЛАТЕЛЬНАЯ ШКОЛА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»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5715008" y="214296"/>
            <a:ext cx="1857388" cy="714380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sz="1400" b="1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21" name="Shape 85"/>
          <p:cNvSpPr/>
          <p:nvPr/>
        </p:nvSpPr>
        <p:spPr>
          <a:xfrm>
            <a:off x="0" y="5087470"/>
            <a:ext cx="9144000" cy="56030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6314" y="1643056"/>
            <a:ext cx="1785950" cy="3385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Родители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71736" y="1643056"/>
            <a:ext cx="1785950" cy="3385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Педагог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1643056"/>
            <a:ext cx="1785950" cy="3385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Обучающийся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000892" y="1643056"/>
            <a:ext cx="1785950" cy="3385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Среда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0034" y="1071552"/>
            <a:ext cx="814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 «ДОБРОЖЕЛАТЕЛЬНАЯ ШКОЛА»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(через 2 года)</a:t>
            </a:r>
            <a:r>
              <a:rPr lang="ru-RU" sz="1600" dirty="0" smtClean="0">
                <a:solidFill>
                  <a:srgbClr val="C00000"/>
                </a:solidFill>
                <a:latin typeface="Franklin Gothic Medium" pitchFamily="34" charset="0"/>
              </a:rPr>
              <a:t> с позиции 3 «Т» </a:t>
            </a:r>
          </a:p>
          <a:p>
            <a:pPr algn="ct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 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0" name="_color1"/>
          <p:cNvSpPr>
            <a:spLocks noChangeArrowheads="1"/>
          </p:cNvSpPr>
          <p:nvPr/>
        </p:nvSpPr>
        <p:spPr bwMode="gray">
          <a:xfrm>
            <a:off x="357158" y="2000246"/>
            <a:ext cx="2143140" cy="2428892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Ребенок счастлив и умеет управлять собой</a:t>
            </a:r>
          </a:p>
        </p:txBody>
      </p:sp>
      <p:sp>
        <p:nvSpPr>
          <p:cNvPr id="22" name="_color1"/>
          <p:cNvSpPr>
            <a:spLocks noChangeArrowheads="1"/>
          </p:cNvSpPr>
          <p:nvPr/>
        </p:nvSpPr>
        <p:spPr bwMode="gray">
          <a:xfrm>
            <a:off x="2571736" y="2000246"/>
            <a:ext cx="2143140" cy="2428892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Признан как личность, реализован как профессионал</a:t>
            </a:r>
          </a:p>
          <a:p>
            <a:pPr lvl="0"/>
            <a:endParaRPr lang="ru-RU" sz="1400" dirty="0" smtClean="0">
              <a:latin typeface="Franklin Gothic Medium" pitchFamily="34" charset="0"/>
              <a:ea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(4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«Т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» +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«З»)*Л </a:t>
            </a:r>
            <a:endParaRPr lang="ru-RU" sz="1400" dirty="0" smtClean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  <a:ea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талант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, труд, терпение, творчество, любовь к детям</a:t>
            </a:r>
            <a:endParaRPr lang="ru-RU" sz="14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3" name="_color1"/>
          <p:cNvSpPr>
            <a:spLocks noChangeArrowheads="1"/>
          </p:cNvSpPr>
          <p:nvPr/>
        </p:nvSpPr>
        <p:spPr bwMode="gray">
          <a:xfrm>
            <a:off x="4786314" y="2000246"/>
            <a:ext cx="2143140" cy="2428892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Удовлетворен настоящим и уверен в будущем ребенка;</a:t>
            </a:r>
          </a:p>
          <a:p>
            <a:pPr lvl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активный союзник и партнер</a:t>
            </a:r>
          </a:p>
        </p:txBody>
      </p:sp>
      <p:sp>
        <p:nvSpPr>
          <p:cNvPr id="24" name="_color1"/>
          <p:cNvSpPr>
            <a:spLocks noChangeArrowheads="1"/>
          </p:cNvSpPr>
          <p:nvPr/>
        </p:nvSpPr>
        <p:spPr bwMode="gray">
          <a:xfrm>
            <a:off x="7000860" y="2000246"/>
            <a:ext cx="2143140" cy="2428892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Безопасная,</a:t>
            </a:r>
          </a:p>
          <a:p>
            <a:pPr lvl="0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благоприятная</a:t>
            </a:r>
          </a:p>
        </p:txBody>
      </p:sp>
      <p:sp>
        <p:nvSpPr>
          <p:cNvPr id="25" name="Rectangle 54"/>
          <p:cNvSpPr>
            <a:spLocks noChangeArrowheads="1"/>
          </p:cNvSpPr>
          <p:nvPr/>
        </p:nvSpPr>
        <p:spPr bwMode="gray">
          <a:xfrm>
            <a:off x="6643670" y="4714890"/>
            <a:ext cx="2500330" cy="428610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6" name="Rectangle 54"/>
          <p:cNvSpPr>
            <a:spLocks noChangeArrowheads="1"/>
          </p:cNvSpPr>
          <p:nvPr/>
        </p:nvSpPr>
        <p:spPr bwMode="gray">
          <a:xfrm>
            <a:off x="3786182" y="4643452"/>
            <a:ext cx="2428892" cy="500048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0" y="4835723"/>
            <a:ext cx="11726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smtClean="0">
                <a:solidFill>
                  <a:srgbClr val="C00000"/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Требования: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285852" y="4835723"/>
            <a:ext cx="22491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к условиям деятельности, 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786182" y="4835723"/>
            <a:ext cx="30003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к содержанию деятельности,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572264" y="4835723"/>
            <a:ext cx="31432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к результатам деятельности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6479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d:\Users\snitko\Desktop\Charity_Logo_Design_by_Retoucher070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1571618"/>
            <a:ext cx="2286016" cy="258185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4" name="Shape 85"/>
          <p:cNvSpPr/>
          <p:nvPr/>
        </p:nvSpPr>
        <p:spPr>
          <a:xfrm>
            <a:off x="0" y="214296"/>
            <a:ext cx="9144000" cy="627534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72528" y="4767264"/>
            <a:ext cx="357190" cy="273844"/>
          </a:xfrm>
        </p:spPr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5" name="Нашивка 4"/>
          <p:cNvSpPr/>
          <p:nvPr/>
        </p:nvSpPr>
        <p:spPr>
          <a:xfrm>
            <a:off x="0" y="0"/>
            <a:ext cx="9144000" cy="928676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ОБРАЗ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«ДОБРОЖЕЛАТЕЛЬНАЯ ШКОЛА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»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5715008" y="214296"/>
            <a:ext cx="1857388" cy="714380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sz="1400" b="1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21" name="Shape 85"/>
          <p:cNvSpPr/>
          <p:nvPr/>
        </p:nvSpPr>
        <p:spPr>
          <a:xfrm>
            <a:off x="0" y="5087470"/>
            <a:ext cx="9144000" cy="56030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19" name="Rectangle 54"/>
          <p:cNvSpPr>
            <a:spLocks noChangeArrowheads="1"/>
          </p:cNvSpPr>
          <p:nvPr/>
        </p:nvSpPr>
        <p:spPr bwMode="gray">
          <a:xfrm>
            <a:off x="0" y="4714890"/>
            <a:ext cx="9144000" cy="428610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143372" y="1285866"/>
            <a:ext cx="1309589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«ЦЕННОСТИ»</a:t>
            </a:r>
            <a:endParaRPr lang="ru-RU" altLang="ru-RU" sz="1600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3" name="_color1"/>
          <p:cNvSpPr>
            <a:spLocks noChangeArrowheads="1"/>
          </p:cNvSpPr>
          <p:nvPr/>
        </p:nvSpPr>
        <p:spPr bwMode="gray">
          <a:xfrm>
            <a:off x="571472" y="1142990"/>
            <a:ext cx="1714512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Жизнь</a:t>
            </a:r>
            <a:endParaRPr lang="ru-RU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8" name="_color1"/>
          <p:cNvSpPr>
            <a:spLocks noChangeArrowheads="1"/>
          </p:cNvSpPr>
          <p:nvPr/>
        </p:nvSpPr>
        <p:spPr bwMode="gray">
          <a:xfrm>
            <a:off x="1777416" y="2488065"/>
            <a:ext cx="1714512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Родина</a:t>
            </a:r>
          </a:p>
        </p:txBody>
      </p:sp>
      <p:sp>
        <p:nvSpPr>
          <p:cNvPr id="29" name="_color1"/>
          <p:cNvSpPr>
            <a:spLocks noChangeArrowheads="1"/>
          </p:cNvSpPr>
          <p:nvPr/>
        </p:nvSpPr>
        <p:spPr bwMode="gray">
          <a:xfrm>
            <a:off x="928662" y="1809957"/>
            <a:ext cx="2071702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Здоровье</a:t>
            </a:r>
          </a:p>
        </p:txBody>
      </p:sp>
      <p:sp>
        <p:nvSpPr>
          <p:cNvPr id="30" name="_color1"/>
          <p:cNvSpPr>
            <a:spLocks noChangeArrowheads="1"/>
          </p:cNvSpPr>
          <p:nvPr/>
        </p:nvSpPr>
        <p:spPr bwMode="gray">
          <a:xfrm>
            <a:off x="2250265" y="3166173"/>
            <a:ext cx="1500198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Семья</a:t>
            </a:r>
          </a:p>
        </p:txBody>
      </p:sp>
      <p:sp>
        <p:nvSpPr>
          <p:cNvPr id="34" name="_color1"/>
          <p:cNvSpPr>
            <a:spLocks noChangeArrowheads="1"/>
          </p:cNvSpPr>
          <p:nvPr/>
        </p:nvSpPr>
        <p:spPr bwMode="gray">
          <a:xfrm flipH="1">
            <a:off x="6929454" y="1142990"/>
            <a:ext cx="1643074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Добро</a:t>
            </a:r>
          </a:p>
        </p:txBody>
      </p:sp>
      <p:sp>
        <p:nvSpPr>
          <p:cNvPr id="24" name="_color1"/>
          <p:cNvSpPr>
            <a:spLocks noChangeArrowheads="1"/>
          </p:cNvSpPr>
          <p:nvPr/>
        </p:nvSpPr>
        <p:spPr bwMode="gray">
          <a:xfrm>
            <a:off x="3019886" y="3879422"/>
            <a:ext cx="1357322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Человек</a:t>
            </a:r>
          </a:p>
        </p:txBody>
      </p:sp>
      <p:sp>
        <p:nvSpPr>
          <p:cNvPr id="26" name="_color1"/>
          <p:cNvSpPr>
            <a:spLocks noChangeArrowheads="1"/>
          </p:cNvSpPr>
          <p:nvPr/>
        </p:nvSpPr>
        <p:spPr bwMode="gray">
          <a:xfrm flipH="1">
            <a:off x="5715008" y="3271143"/>
            <a:ext cx="1785950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Знания</a:t>
            </a:r>
          </a:p>
        </p:txBody>
      </p:sp>
      <p:sp>
        <p:nvSpPr>
          <p:cNvPr id="27" name="_color1"/>
          <p:cNvSpPr>
            <a:spLocks noChangeArrowheads="1"/>
          </p:cNvSpPr>
          <p:nvPr/>
        </p:nvSpPr>
        <p:spPr bwMode="gray">
          <a:xfrm>
            <a:off x="6017765" y="2454507"/>
            <a:ext cx="1587026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              Любовь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31" name="_color1"/>
          <p:cNvSpPr>
            <a:spLocks noChangeArrowheads="1"/>
          </p:cNvSpPr>
          <p:nvPr/>
        </p:nvSpPr>
        <p:spPr bwMode="gray">
          <a:xfrm flipH="1">
            <a:off x="6382408" y="1774911"/>
            <a:ext cx="1665596" cy="357190"/>
          </a:xfrm>
          <a:custGeom>
            <a:avLst/>
            <a:gdLst>
              <a:gd name="connsiteX0" fmla="*/ 0 w 1724036"/>
              <a:gd name="connsiteY0" fmla="*/ 0 h 357190"/>
              <a:gd name="connsiteX1" fmla="*/ 1665596 w 1724036"/>
              <a:gd name="connsiteY1" fmla="*/ 0 h 357190"/>
              <a:gd name="connsiteX2" fmla="*/ 1724036 w 1724036"/>
              <a:gd name="connsiteY2" fmla="*/ 178595 h 357190"/>
              <a:gd name="connsiteX3" fmla="*/ 1665596 w 1724036"/>
              <a:gd name="connsiteY3" fmla="*/ 357190 h 357190"/>
              <a:gd name="connsiteX4" fmla="*/ 0 w 1724036"/>
              <a:gd name="connsiteY4" fmla="*/ 357190 h 357190"/>
              <a:gd name="connsiteX5" fmla="*/ 0 w 1724036"/>
              <a:gd name="connsiteY5" fmla="*/ 0 h 357190"/>
              <a:gd name="connsiteX0" fmla="*/ 0 w 1665596"/>
              <a:gd name="connsiteY0" fmla="*/ 0 h 357190"/>
              <a:gd name="connsiteX1" fmla="*/ 1665596 w 1665596"/>
              <a:gd name="connsiteY1" fmla="*/ 0 h 357190"/>
              <a:gd name="connsiteX2" fmla="*/ 1665042 w 1665596"/>
              <a:gd name="connsiteY2" fmla="*/ 188427 h 357190"/>
              <a:gd name="connsiteX3" fmla="*/ 1665596 w 1665596"/>
              <a:gd name="connsiteY3" fmla="*/ 357190 h 357190"/>
              <a:gd name="connsiteX4" fmla="*/ 0 w 1665596"/>
              <a:gd name="connsiteY4" fmla="*/ 357190 h 357190"/>
              <a:gd name="connsiteX5" fmla="*/ 0 w 1665596"/>
              <a:gd name="connsiteY5" fmla="*/ 0 h 357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65596" h="357190">
                <a:moveTo>
                  <a:pt x="0" y="0"/>
                </a:moveTo>
                <a:lnTo>
                  <a:pt x="1665596" y="0"/>
                </a:lnTo>
                <a:cubicBezTo>
                  <a:pt x="1665411" y="62809"/>
                  <a:pt x="1665227" y="125618"/>
                  <a:pt x="1665042" y="188427"/>
                </a:cubicBezTo>
                <a:cubicBezTo>
                  <a:pt x="1665227" y="244681"/>
                  <a:pt x="1665411" y="300936"/>
                  <a:pt x="1665596" y="357190"/>
                </a:cubicBezTo>
                <a:lnTo>
                  <a:pt x="0" y="35719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Нравственность</a:t>
            </a:r>
          </a:p>
        </p:txBody>
      </p:sp>
      <p:sp>
        <p:nvSpPr>
          <p:cNvPr id="32" name="_color1"/>
          <p:cNvSpPr>
            <a:spLocks noChangeArrowheads="1"/>
          </p:cNvSpPr>
          <p:nvPr/>
        </p:nvSpPr>
        <p:spPr bwMode="gray">
          <a:xfrm flipH="1">
            <a:off x="5287640" y="3930089"/>
            <a:ext cx="1300370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algn="r"/>
            <a:endParaRPr lang="ru-RU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Franklin Gothic Medium" pitchFamily="34" charset="0"/>
            </a:endParaRPr>
          </a:p>
          <a:p>
            <a:pPr algn="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Общение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Franklin Gothic Medium" pitchFamily="34" charset="0"/>
            </a:endParaRPr>
          </a:p>
          <a:p>
            <a:pPr lvl="0" algn="r"/>
            <a:endParaRPr lang="ru-RU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Franklin Gothic Medium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85"/>
          <p:cNvSpPr/>
          <p:nvPr/>
        </p:nvSpPr>
        <p:spPr>
          <a:xfrm>
            <a:off x="0" y="214296"/>
            <a:ext cx="9144000" cy="627534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72528" y="4767264"/>
            <a:ext cx="357190" cy="273844"/>
          </a:xfrm>
        </p:spPr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5" name="Нашивка 4"/>
          <p:cNvSpPr/>
          <p:nvPr/>
        </p:nvSpPr>
        <p:spPr>
          <a:xfrm>
            <a:off x="0" y="0"/>
            <a:ext cx="9144000" cy="928676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ОБРАЗ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«ДОБРОЖЕЛАТЕЛЬНАЯ ШКОЛА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»</a:t>
            </a:r>
          </a:p>
        </p:txBody>
      </p:sp>
      <p:sp>
        <p:nvSpPr>
          <p:cNvPr id="13" name="Нашивка 12"/>
          <p:cNvSpPr/>
          <p:nvPr/>
        </p:nvSpPr>
        <p:spPr>
          <a:xfrm>
            <a:off x="5715008" y="214296"/>
            <a:ext cx="1857388" cy="714380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sz="1400" b="1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21" name="Shape 85"/>
          <p:cNvSpPr/>
          <p:nvPr/>
        </p:nvSpPr>
        <p:spPr>
          <a:xfrm>
            <a:off x="0" y="5087470"/>
            <a:ext cx="9144000" cy="56030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19" name="Rectangle 54"/>
          <p:cNvSpPr>
            <a:spLocks noChangeArrowheads="1"/>
          </p:cNvSpPr>
          <p:nvPr/>
        </p:nvSpPr>
        <p:spPr bwMode="gray">
          <a:xfrm>
            <a:off x="0" y="4714890"/>
            <a:ext cx="9144000" cy="428610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6" name="_color1"/>
          <p:cNvSpPr>
            <a:spLocks noChangeArrowheads="1"/>
          </p:cNvSpPr>
          <p:nvPr/>
        </p:nvSpPr>
        <p:spPr bwMode="gray">
          <a:xfrm>
            <a:off x="214282" y="3357568"/>
            <a:ext cx="1643074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Знания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785786" y="3071816"/>
            <a:ext cx="8072494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_color1"/>
          <p:cNvSpPr>
            <a:spLocks noChangeArrowheads="1"/>
          </p:cNvSpPr>
          <p:nvPr/>
        </p:nvSpPr>
        <p:spPr bwMode="gray">
          <a:xfrm>
            <a:off x="2214546" y="1142990"/>
            <a:ext cx="1357322" cy="285752"/>
          </a:xfrm>
          <a:prstGeom prst="homePlate">
            <a:avLst>
              <a:gd name="adj" fmla="val 0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НРАВСТВЕННЫЕ </a:t>
            </a:r>
          </a:p>
        </p:txBody>
      </p:sp>
      <p:sp>
        <p:nvSpPr>
          <p:cNvPr id="45" name="_color1"/>
          <p:cNvSpPr>
            <a:spLocks noChangeArrowheads="1"/>
          </p:cNvSpPr>
          <p:nvPr/>
        </p:nvSpPr>
        <p:spPr bwMode="gray">
          <a:xfrm>
            <a:off x="3714744" y="1142990"/>
            <a:ext cx="1571636" cy="285752"/>
          </a:xfrm>
          <a:prstGeom prst="homePlate">
            <a:avLst>
              <a:gd name="adj" fmla="val 0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ПСИХОЛОГИЧЕСКИЕ </a:t>
            </a:r>
          </a:p>
        </p:txBody>
      </p:sp>
      <p:sp>
        <p:nvSpPr>
          <p:cNvPr id="46" name="_color1"/>
          <p:cNvSpPr>
            <a:spLocks noChangeArrowheads="1"/>
          </p:cNvSpPr>
          <p:nvPr/>
        </p:nvSpPr>
        <p:spPr bwMode="gray">
          <a:xfrm>
            <a:off x="5429256" y="1142990"/>
            <a:ext cx="1643074" cy="285752"/>
          </a:xfrm>
          <a:prstGeom prst="homePlate">
            <a:avLst>
              <a:gd name="adj" fmla="val 0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ИНТЕЛЛЕКТУАЛЬНЫЕ  </a:t>
            </a: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1428728" y="3929072"/>
            <a:ext cx="7429552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1214414" y="2214560"/>
            <a:ext cx="7500990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250001" y="2964659"/>
            <a:ext cx="3786214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_color1"/>
          <p:cNvSpPr>
            <a:spLocks noChangeArrowheads="1"/>
          </p:cNvSpPr>
          <p:nvPr/>
        </p:nvSpPr>
        <p:spPr bwMode="gray">
          <a:xfrm>
            <a:off x="7286644" y="1142990"/>
            <a:ext cx="1428760" cy="285752"/>
          </a:xfrm>
          <a:prstGeom prst="homePlate">
            <a:avLst>
              <a:gd name="adj" fmla="val 0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ФИЗИЧЕСКИЕ  </a:t>
            </a: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>
            <a:off x="500034" y="1500180"/>
            <a:ext cx="8286808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>
            <a:off x="1787109" y="3142063"/>
            <a:ext cx="3713982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5400000">
            <a:off x="3501621" y="3285715"/>
            <a:ext cx="3713982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5400000">
            <a:off x="5359009" y="3142063"/>
            <a:ext cx="3713982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Прямоугольник 76"/>
          <p:cNvSpPr/>
          <p:nvPr/>
        </p:nvSpPr>
        <p:spPr>
          <a:xfrm>
            <a:off x="6929454" y="285734"/>
            <a:ext cx="18051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«ОБУЧАЮЩИЕСЯ»</a:t>
            </a:r>
            <a:endParaRPr lang="ru-RU" sz="1600" b="1" dirty="0"/>
          </a:p>
        </p:txBody>
      </p:sp>
      <p:sp>
        <p:nvSpPr>
          <p:cNvPr id="79" name="_color1"/>
          <p:cNvSpPr>
            <a:spLocks noChangeArrowheads="1"/>
          </p:cNvSpPr>
          <p:nvPr/>
        </p:nvSpPr>
        <p:spPr bwMode="gray">
          <a:xfrm>
            <a:off x="214282" y="2500312"/>
            <a:ext cx="1643074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Человек</a:t>
            </a:r>
            <a:endParaRPr lang="ru-RU" sz="1300" b="1" dirty="0" smtClean="0">
              <a:solidFill>
                <a:schemeClr val="tx1">
                  <a:lumMod val="75000"/>
                  <a:lumOff val="2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81" name="_color1"/>
          <p:cNvSpPr>
            <a:spLocks noChangeArrowheads="1"/>
          </p:cNvSpPr>
          <p:nvPr/>
        </p:nvSpPr>
        <p:spPr bwMode="gray">
          <a:xfrm>
            <a:off x="214282" y="1714494"/>
            <a:ext cx="1643074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Родина</a:t>
            </a:r>
          </a:p>
        </p:txBody>
      </p:sp>
      <p:sp>
        <p:nvSpPr>
          <p:cNvPr id="88" name="Прямоугольник 87"/>
          <p:cNvSpPr/>
          <p:nvPr/>
        </p:nvSpPr>
        <p:spPr>
          <a:xfrm>
            <a:off x="214282" y="1142990"/>
            <a:ext cx="16898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«КАТЕГОРИИ ЦЕННОСТЕЙ»</a:t>
            </a:r>
            <a:endParaRPr lang="ru-RU" altLang="ru-RU" sz="1000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192341" y="1622967"/>
            <a:ext cx="142099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Патриот, готов к  самореализации на благо страны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786181" y="1589390"/>
            <a:ext cx="150019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Испытывающий уют и комфорт («дома и стены лечат»)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333627" y="2415326"/>
            <a:ext cx="122020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Уважающий окружающих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809801" y="2392857"/>
            <a:ext cx="13515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Умеющий общаться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608837" y="1639212"/>
            <a:ext cx="13515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Знающий о Родине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612046" y="2376854"/>
            <a:ext cx="13515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Знающий о себе и понимающий природу человека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615372" y="3309371"/>
            <a:ext cx="13515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Компетентный, интеллектуально развитый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7256644" y="1552953"/>
            <a:ext cx="188735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Активный участник процесса познания, бережно относящийся к природе…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7444433" y="2399081"/>
            <a:ext cx="13515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Улыбающийся, приветливый, открытый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321854" y="3239887"/>
            <a:ext cx="13515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Применяющий знания во благо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7471172" y="3266641"/>
            <a:ext cx="13515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Применяющий знания на практике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3807473" y="3270897"/>
            <a:ext cx="13515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Уверенный в себе, успешный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85"/>
          <p:cNvSpPr/>
          <p:nvPr/>
        </p:nvSpPr>
        <p:spPr>
          <a:xfrm>
            <a:off x="0" y="214296"/>
            <a:ext cx="9144000" cy="627534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72528" y="4767264"/>
            <a:ext cx="357190" cy="273844"/>
          </a:xfrm>
        </p:spPr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5" name="Нашивка 4"/>
          <p:cNvSpPr/>
          <p:nvPr/>
        </p:nvSpPr>
        <p:spPr>
          <a:xfrm>
            <a:off x="0" y="0"/>
            <a:ext cx="9144000" cy="928676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ОБРАЗ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«ДОБРОЖЕЛАТЕЛЬНАЯ ШКОЛА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»</a:t>
            </a:r>
          </a:p>
        </p:txBody>
      </p:sp>
      <p:sp>
        <p:nvSpPr>
          <p:cNvPr id="13" name="Нашивка 12"/>
          <p:cNvSpPr/>
          <p:nvPr/>
        </p:nvSpPr>
        <p:spPr>
          <a:xfrm>
            <a:off x="5715008" y="214296"/>
            <a:ext cx="1857388" cy="714380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sz="1400" b="1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21" name="Shape 85"/>
          <p:cNvSpPr/>
          <p:nvPr/>
        </p:nvSpPr>
        <p:spPr>
          <a:xfrm>
            <a:off x="0" y="5087470"/>
            <a:ext cx="9144000" cy="56030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19" name="Rectangle 54"/>
          <p:cNvSpPr>
            <a:spLocks noChangeArrowheads="1"/>
          </p:cNvSpPr>
          <p:nvPr/>
        </p:nvSpPr>
        <p:spPr bwMode="gray">
          <a:xfrm>
            <a:off x="0" y="4714890"/>
            <a:ext cx="9144000" cy="428610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6" name="_color1"/>
          <p:cNvSpPr>
            <a:spLocks noChangeArrowheads="1"/>
          </p:cNvSpPr>
          <p:nvPr/>
        </p:nvSpPr>
        <p:spPr bwMode="gray">
          <a:xfrm>
            <a:off x="253123" y="3765640"/>
            <a:ext cx="1643074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Знания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723494" y="3385197"/>
            <a:ext cx="8072494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_color1"/>
          <p:cNvSpPr>
            <a:spLocks noChangeArrowheads="1"/>
          </p:cNvSpPr>
          <p:nvPr/>
        </p:nvSpPr>
        <p:spPr bwMode="gray">
          <a:xfrm>
            <a:off x="2214546" y="1142990"/>
            <a:ext cx="1357322" cy="285752"/>
          </a:xfrm>
          <a:prstGeom prst="homePlate">
            <a:avLst>
              <a:gd name="adj" fmla="val 0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НРАВСТВЕННЫЕ </a:t>
            </a:r>
          </a:p>
        </p:txBody>
      </p:sp>
      <p:sp>
        <p:nvSpPr>
          <p:cNvPr id="45" name="_color1"/>
          <p:cNvSpPr>
            <a:spLocks noChangeArrowheads="1"/>
          </p:cNvSpPr>
          <p:nvPr/>
        </p:nvSpPr>
        <p:spPr bwMode="gray">
          <a:xfrm>
            <a:off x="3714744" y="1142990"/>
            <a:ext cx="1571636" cy="285752"/>
          </a:xfrm>
          <a:prstGeom prst="homePlate">
            <a:avLst>
              <a:gd name="adj" fmla="val 0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ПСИХОЛОГИЧЕСКИЕ </a:t>
            </a:r>
          </a:p>
        </p:txBody>
      </p:sp>
      <p:sp>
        <p:nvSpPr>
          <p:cNvPr id="46" name="_color1"/>
          <p:cNvSpPr>
            <a:spLocks noChangeArrowheads="1"/>
          </p:cNvSpPr>
          <p:nvPr/>
        </p:nvSpPr>
        <p:spPr bwMode="gray">
          <a:xfrm>
            <a:off x="5429256" y="1142990"/>
            <a:ext cx="1643074" cy="285752"/>
          </a:xfrm>
          <a:prstGeom prst="homePlate">
            <a:avLst>
              <a:gd name="adj" fmla="val 0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ИНТЕЛЛЕКТУАЛЬНЫЕ  </a:t>
            </a: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1500166" y="4671283"/>
            <a:ext cx="7429552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1207057" y="2375232"/>
            <a:ext cx="7500990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250001" y="2964659"/>
            <a:ext cx="3786214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_color1"/>
          <p:cNvSpPr>
            <a:spLocks noChangeArrowheads="1"/>
          </p:cNvSpPr>
          <p:nvPr/>
        </p:nvSpPr>
        <p:spPr bwMode="gray">
          <a:xfrm>
            <a:off x="7286644" y="1142990"/>
            <a:ext cx="1428760" cy="285752"/>
          </a:xfrm>
          <a:prstGeom prst="homePlate">
            <a:avLst>
              <a:gd name="adj" fmla="val 0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ФИЗИЧЕСКИЕ  </a:t>
            </a: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>
            <a:off x="500034" y="1500180"/>
            <a:ext cx="8286808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>
            <a:off x="1787109" y="3142063"/>
            <a:ext cx="3713982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5400000">
            <a:off x="3502229" y="3411111"/>
            <a:ext cx="3713982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5400000">
            <a:off x="5358642" y="3139417"/>
            <a:ext cx="3713982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Прямоугольник 76"/>
          <p:cNvSpPr/>
          <p:nvPr/>
        </p:nvSpPr>
        <p:spPr>
          <a:xfrm>
            <a:off x="6929454" y="285734"/>
            <a:ext cx="12481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«ПЕДАГОГИ»</a:t>
            </a:r>
            <a:endParaRPr lang="ru-RU" sz="1600" b="1" dirty="0"/>
          </a:p>
        </p:txBody>
      </p:sp>
      <p:sp>
        <p:nvSpPr>
          <p:cNvPr id="79" name="_color1"/>
          <p:cNvSpPr>
            <a:spLocks noChangeArrowheads="1"/>
          </p:cNvSpPr>
          <p:nvPr/>
        </p:nvSpPr>
        <p:spPr bwMode="gray">
          <a:xfrm>
            <a:off x="214282" y="2500312"/>
            <a:ext cx="1643074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Человек</a:t>
            </a:r>
            <a:endParaRPr lang="ru-RU" sz="1300" b="1" dirty="0" smtClean="0">
              <a:solidFill>
                <a:schemeClr val="tx1">
                  <a:lumMod val="75000"/>
                  <a:lumOff val="2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81" name="_color1"/>
          <p:cNvSpPr>
            <a:spLocks noChangeArrowheads="1"/>
          </p:cNvSpPr>
          <p:nvPr/>
        </p:nvSpPr>
        <p:spPr bwMode="gray">
          <a:xfrm>
            <a:off x="280632" y="1665905"/>
            <a:ext cx="1643074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Родина</a:t>
            </a:r>
          </a:p>
        </p:txBody>
      </p:sp>
      <p:sp>
        <p:nvSpPr>
          <p:cNvPr id="88" name="Прямоугольник 87"/>
          <p:cNvSpPr/>
          <p:nvPr/>
        </p:nvSpPr>
        <p:spPr>
          <a:xfrm>
            <a:off x="214282" y="1142990"/>
            <a:ext cx="16898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«КАТЕГОРИИ ЦЕННОСТЕЙ»</a:t>
            </a:r>
            <a:endParaRPr lang="ru-RU" altLang="ru-RU" sz="1000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122042" y="1447034"/>
            <a:ext cx="1684577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Любящий Родину и умеющий увлечь этой любовью, чтит традиции и ценности своего народа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786181" y="1589390"/>
            <a:ext cx="150019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Стремящийся привить любовь к Родине детям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333627" y="2415326"/>
            <a:ext cx="12202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Уважающий, бережно относящийся к чувствам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809801" y="2392857"/>
            <a:ext cx="153333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Коммуникабельный, тактичный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608837" y="1639212"/>
            <a:ext cx="13515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Имеющий глубокие знания о Родине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612046" y="2376854"/>
            <a:ext cx="13515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Знающий и принимающий природу человека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501508" y="3711809"/>
            <a:ext cx="13515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Профессионал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7358082" y="1643056"/>
            <a:ext cx="13515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Являющийся примером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7444433" y="2399081"/>
            <a:ext cx="13515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Приветливый, открытый, милосердный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202279" y="3700189"/>
            <a:ext cx="13515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Умеющий заинтересовать и повести за собой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7286459" y="3407424"/>
            <a:ext cx="169998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Применяющий знания на практике, использующий свой потенциал и опыт в полном объеме (мимика, жесты)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3628018" y="3614107"/>
            <a:ext cx="171512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Уверенный в себе, успешный, умеющий выстроить траекторию профессионального роста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95490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85"/>
          <p:cNvSpPr/>
          <p:nvPr/>
        </p:nvSpPr>
        <p:spPr>
          <a:xfrm>
            <a:off x="0" y="214296"/>
            <a:ext cx="9144000" cy="627534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72528" y="4767264"/>
            <a:ext cx="357190" cy="273844"/>
          </a:xfrm>
        </p:spPr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5" name="Нашивка 4"/>
          <p:cNvSpPr/>
          <p:nvPr/>
        </p:nvSpPr>
        <p:spPr>
          <a:xfrm>
            <a:off x="0" y="0"/>
            <a:ext cx="9144000" cy="928676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ОБРАЗ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«ДОБРОЖЕЛАТЕЛЬНАЯ ШКОЛА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»</a:t>
            </a:r>
          </a:p>
        </p:txBody>
      </p:sp>
      <p:sp>
        <p:nvSpPr>
          <p:cNvPr id="13" name="Нашивка 12"/>
          <p:cNvSpPr/>
          <p:nvPr/>
        </p:nvSpPr>
        <p:spPr>
          <a:xfrm>
            <a:off x="5715008" y="214296"/>
            <a:ext cx="1857388" cy="714380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sz="1400" b="1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21" name="Shape 85"/>
          <p:cNvSpPr/>
          <p:nvPr/>
        </p:nvSpPr>
        <p:spPr>
          <a:xfrm>
            <a:off x="0" y="5087470"/>
            <a:ext cx="9144000" cy="56030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19" name="Rectangle 54"/>
          <p:cNvSpPr>
            <a:spLocks noChangeArrowheads="1"/>
          </p:cNvSpPr>
          <p:nvPr/>
        </p:nvSpPr>
        <p:spPr bwMode="gray">
          <a:xfrm>
            <a:off x="0" y="4714890"/>
            <a:ext cx="9144000" cy="428610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6" name="_color1"/>
          <p:cNvSpPr>
            <a:spLocks noChangeArrowheads="1"/>
          </p:cNvSpPr>
          <p:nvPr/>
        </p:nvSpPr>
        <p:spPr bwMode="gray">
          <a:xfrm>
            <a:off x="253123" y="3765640"/>
            <a:ext cx="1643074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Знания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723494" y="3508859"/>
            <a:ext cx="8072494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_color1"/>
          <p:cNvSpPr>
            <a:spLocks noChangeArrowheads="1"/>
          </p:cNvSpPr>
          <p:nvPr/>
        </p:nvSpPr>
        <p:spPr bwMode="gray">
          <a:xfrm>
            <a:off x="2214546" y="1142990"/>
            <a:ext cx="1357322" cy="285752"/>
          </a:xfrm>
          <a:prstGeom prst="homePlate">
            <a:avLst>
              <a:gd name="adj" fmla="val 0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НРАВСТВЕННЫЕ </a:t>
            </a:r>
          </a:p>
        </p:txBody>
      </p:sp>
      <p:sp>
        <p:nvSpPr>
          <p:cNvPr id="45" name="_color1"/>
          <p:cNvSpPr>
            <a:spLocks noChangeArrowheads="1"/>
          </p:cNvSpPr>
          <p:nvPr/>
        </p:nvSpPr>
        <p:spPr bwMode="gray">
          <a:xfrm>
            <a:off x="3714744" y="1142990"/>
            <a:ext cx="1571636" cy="285752"/>
          </a:xfrm>
          <a:prstGeom prst="homePlate">
            <a:avLst>
              <a:gd name="adj" fmla="val 0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ПСИХОЛОГИЧЕСКИЕ </a:t>
            </a:r>
          </a:p>
        </p:txBody>
      </p:sp>
      <p:sp>
        <p:nvSpPr>
          <p:cNvPr id="46" name="_color1"/>
          <p:cNvSpPr>
            <a:spLocks noChangeArrowheads="1"/>
          </p:cNvSpPr>
          <p:nvPr/>
        </p:nvSpPr>
        <p:spPr bwMode="gray">
          <a:xfrm>
            <a:off x="5429256" y="1142990"/>
            <a:ext cx="1643074" cy="285752"/>
          </a:xfrm>
          <a:prstGeom prst="homePlate">
            <a:avLst>
              <a:gd name="adj" fmla="val 0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ИНТЕЛЛЕКТУАЛЬНЫЕ  </a:t>
            </a: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1500166" y="4671283"/>
            <a:ext cx="7429552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1098178" y="2488173"/>
            <a:ext cx="7500990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250001" y="2964659"/>
            <a:ext cx="3786214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_color1"/>
          <p:cNvSpPr>
            <a:spLocks noChangeArrowheads="1"/>
          </p:cNvSpPr>
          <p:nvPr/>
        </p:nvSpPr>
        <p:spPr bwMode="gray">
          <a:xfrm>
            <a:off x="7286644" y="1142990"/>
            <a:ext cx="1428760" cy="285752"/>
          </a:xfrm>
          <a:prstGeom prst="homePlate">
            <a:avLst>
              <a:gd name="adj" fmla="val 0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ctr"/>
            <a:r>
              <a:rPr lang="ru-R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ФИЗИЧЕСКИЕ  </a:t>
            </a: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>
            <a:off x="500034" y="1500180"/>
            <a:ext cx="8286808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>
            <a:off x="1787109" y="3142063"/>
            <a:ext cx="3713982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5400000">
            <a:off x="3502229" y="3411111"/>
            <a:ext cx="3713982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5400000">
            <a:off x="5358642" y="3139417"/>
            <a:ext cx="3713982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  <a:alpha val="18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Прямоугольник 76"/>
          <p:cNvSpPr/>
          <p:nvPr/>
        </p:nvSpPr>
        <p:spPr>
          <a:xfrm>
            <a:off x="6929454" y="285734"/>
            <a:ext cx="12866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«РОДИТЕЛИ»</a:t>
            </a:r>
            <a:endParaRPr lang="ru-RU" sz="1600" b="1" dirty="0"/>
          </a:p>
        </p:txBody>
      </p:sp>
      <p:sp>
        <p:nvSpPr>
          <p:cNvPr id="79" name="_color1"/>
          <p:cNvSpPr>
            <a:spLocks noChangeArrowheads="1"/>
          </p:cNvSpPr>
          <p:nvPr/>
        </p:nvSpPr>
        <p:spPr bwMode="gray">
          <a:xfrm>
            <a:off x="214282" y="2500312"/>
            <a:ext cx="1643074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Человек</a:t>
            </a:r>
            <a:endParaRPr lang="ru-RU" sz="1300" b="1" dirty="0" smtClean="0">
              <a:solidFill>
                <a:schemeClr val="tx1">
                  <a:lumMod val="75000"/>
                  <a:lumOff val="2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81" name="_color1"/>
          <p:cNvSpPr>
            <a:spLocks noChangeArrowheads="1"/>
          </p:cNvSpPr>
          <p:nvPr/>
        </p:nvSpPr>
        <p:spPr bwMode="gray">
          <a:xfrm>
            <a:off x="280632" y="1665905"/>
            <a:ext cx="1643074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Родина</a:t>
            </a:r>
          </a:p>
        </p:txBody>
      </p:sp>
      <p:sp>
        <p:nvSpPr>
          <p:cNvPr id="88" name="Прямоугольник 87"/>
          <p:cNvSpPr/>
          <p:nvPr/>
        </p:nvSpPr>
        <p:spPr>
          <a:xfrm>
            <a:off x="214282" y="1142990"/>
            <a:ext cx="16898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«КАТЕГОРИИ ЦЕННОСТЕЙ»</a:t>
            </a:r>
            <a:endParaRPr lang="ru-RU" altLang="ru-RU" sz="1000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142315" y="1609304"/>
            <a:ext cx="142894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Любящий Родину, являющийся примером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786181" y="1589390"/>
            <a:ext cx="15001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Прививающий семейные ценности, бережно их хранящие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097792" y="2546327"/>
            <a:ext cx="171333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Уважающий, бережно относящийся к чувствам окружающих, </a:t>
            </a:r>
            <a:r>
              <a:rPr lang="ru-RU" sz="1100" dirty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являющийся примером</a:t>
            </a:r>
          </a:p>
          <a:p>
            <a:endParaRPr lang="ru-RU" sz="1100" dirty="0" smtClean="0">
              <a:latin typeface="Franklin Gothic Medium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811445" y="2613777"/>
            <a:ext cx="153333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Коммуникабельный, тактичный, отзывчивый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608837" y="1639212"/>
            <a:ext cx="13515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Стремящийся к знаниям о Родине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599483" y="2576290"/>
            <a:ext cx="13515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Знающий и принимающий природу ребенка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501508" y="3711809"/>
            <a:ext cx="135155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Авторитет 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7356492" y="1626959"/>
            <a:ext cx="13515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Являющийся примером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7399568" y="2583017"/>
            <a:ext cx="13515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Приветливый, открытый, милосердный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202279" y="3700189"/>
            <a:ext cx="13515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Умеющий заинтересовать и повести за собой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7214839" y="3485046"/>
            <a:ext cx="176203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Применяющий знания на практике, использующий вербальные и невербальные средства общения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3628018" y="3614107"/>
            <a:ext cx="171512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Уверенный в себе, успешный, умеющий выстроить траекторию профессионального роста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104402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_color1"/>
          <p:cNvSpPr>
            <a:spLocks noChangeArrowheads="1"/>
          </p:cNvSpPr>
          <p:nvPr/>
        </p:nvSpPr>
        <p:spPr bwMode="gray">
          <a:xfrm flipH="1">
            <a:off x="2285984" y="1214428"/>
            <a:ext cx="6500858" cy="714380"/>
          </a:xfrm>
          <a:prstGeom prst="homePlate">
            <a:avLst>
              <a:gd name="adj" fmla="val 28972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Обладающий набором компетенций и личностных качеств для успешного выстраивания жизненного пути, способный активно познавать и преобразовывать мир</a:t>
            </a:r>
          </a:p>
        </p:txBody>
      </p:sp>
      <p:sp>
        <p:nvSpPr>
          <p:cNvPr id="14" name="Shape 85"/>
          <p:cNvSpPr/>
          <p:nvPr/>
        </p:nvSpPr>
        <p:spPr>
          <a:xfrm>
            <a:off x="0" y="214296"/>
            <a:ext cx="9144000" cy="627534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72528" y="4767264"/>
            <a:ext cx="357190" cy="273844"/>
          </a:xfrm>
        </p:spPr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5" name="Нашивка 4"/>
          <p:cNvSpPr/>
          <p:nvPr/>
        </p:nvSpPr>
        <p:spPr>
          <a:xfrm>
            <a:off x="0" y="0"/>
            <a:ext cx="9144000" cy="928676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ОБРАЗ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«ДОБРОЖЕЛАТЕЛЬНАЯ ШКОЛА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»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5715008" y="214296"/>
            <a:ext cx="1857388" cy="714380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sz="1400" b="1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21" name="Shape 85"/>
          <p:cNvSpPr/>
          <p:nvPr/>
        </p:nvSpPr>
        <p:spPr>
          <a:xfrm>
            <a:off x="0" y="5087470"/>
            <a:ext cx="9144000" cy="56030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19" name="Rectangle 54"/>
          <p:cNvSpPr>
            <a:spLocks noChangeArrowheads="1"/>
          </p:cNvSpPr>
          <p:nvPr/>
        </p:nvSpPr>
        <p:spPr bwMode="gray">
          <a:xfrm>
            <a:off x="0" y="4714890"/>
            <a:ext cx="9144000" cy="428610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85720" y="1357304"/>
            <a:ext cx="1857388" cy="338554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Обучающийся 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285720" y="2285998"/>
            <a:ext cx="1785950" cy="338554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Педагог 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285720" y="3286130"/>
            <a:ext cx="1857388" cy="338554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Родитель </a:t>
            </a:r>
          </a:p>
        </p:txBody>
      </p:sp>
      <p:sp>
        <p:nvSpPr>
          <p:cNvPr id="16" name="_color1"/>
          <p:cNvSpPr>
            <a:spLocks noChangeArrowheads="1"/>
          </p:cNvSpPr>
          <p:nvPr/>
        </p:nvSpPr>
        <p:spPr bwMode="gray">
          <a:xfrm flipH="1">
            <a:off x="2214546" y="2143122"/>
            <a:ext cx="6500858" cy="785818"/>
          </a:xfrm>
          <a:prstGeom prst="homePlate">
            <a:avLst>
              <a:gd name="adj" fmla="val 28972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Компетентный профессионал, знающий основы возрастной психологии, физиологии и гигиены детей и учитывающий это в практической деятельности. Лидер изменений, основывающий свою деятельность на позитивных этических принципах</a:t>
            </a:r>
          </a:p>
        </p:txBody>
      </p:sp>
      <p:sp>
        <p:nvSpPr>
          <p:cNvPr id="17" name="_color1"/>
          <p:cNvSpPr>
            <a:spLocks noChangeArrowheads="1"/>
          </p:cNvSpPr>
          <p:nvPr/>
        </p:nvSpPr>
        <p:spPr bwMode="gray">
          <a:xfrm flipH="1">
            <a:off x="2214546" y="3143254"/>
            <a:ext cx="6500858" cy="804454"/>
          </a:xfrm>
          <a:prstGeom prst="homePlate">
            <a:avLst>
              <a:gd name="adj" fmla="val 28972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Активный союзник и участник образовательных отношений, наполняющий семейную среду ценностями педагогики, умеющий организовать и направить деятельность ребенка на активное познание окружающего</a:t>
            </a:r>
          </a:p>
        </p:txBody>
      </p:sp>
      <p:sp>
        <p:nvSpPr>
          <p:cNvPr id="18" name="_color1"/>
          <p:cNvSpPr>
            <a:spLocks noChangeArrowheads="1"/>
          </p:cNvSpPr>
          <p:nvPr/>
        </p:nvSpPr>
        <p:spPr bwMode="gray">
          <a:xfrm flipH="1">
            <a:off x="2214546" y="4071948"/>
            <a:ext cx="6500858" cy="965966"/>
          </a:xfrm>
          <a:prstGeom prst="homePlate">
            <a:avLst>
              <a:gd name="adj" fmla="val 28972"/>
            </a:avLst>
          </a:prstGeom>
          <a:solidFill>
            <a:srgbClr val="FFFFFF"/>
          </a:solidFill>
          <a:ln w="12700">
            <a:solidFill>
              <a:srgbClr val="FF000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Человек, способный включиться в активную профессиональную, социальную, общественную деятельность. Уважающий и принимающий закон и правопорядок и умеющий строить свои отношения с коллегами и гражданами на принципах уважительного отношения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85720" y="3929072"/>
            <a:ext cx="1857388" cy="95410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Социальный портрет  выпускника доброжелательной школы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MinEc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135471</TotalTime>
  <Words>538</Words>
  <Application>Microsoft Office PowerPoint</Application>
  <PresentationFormat>Экран (16:9)</PresentationFormat>
  <Paragraphs>120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Прогноз социально-экономического развития до 2020 года</dc:title>
  <dc:creator>Vladimir Tsibanov</dc:creator>
  <cp:lastModifiedBy>kayushnikova</cp:lastModifiedBy>
  <cp:revision>1111</cp:revision>
  <cp:lastPrinted>2018-07-30T14:22:42Z</cp:lastPrinted>
  <dcterms:created xsi:type="dcterms:W3CDTF">2017-08-14T22:49:39Z</dcterms:created>
  <dcterms:modified xsi:type="dcterms:W3CDTF">2019-02-04T13:43:15Z</dcterms:modified>
</cp:coreProperties>
</file>